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4" r:id="rId3"/>
    <p:sldId id="315" r:id="rId4"/>
    <p:sldId id="316" r:id="rId5"/>
    <p:sldId id="317" r:id="rId6"/>
    <p:sldId id="319" r:id="rId7"/>
    <p:sldId id="320" r:id="rId8"/>
    <p:sldId id="318" r:id="rId9"/>
    <p:sldId id="321" r:id="rId10"/>
    <p:sldId id="322" r:id="rId11"/>
    <p:sldId id="323" r:id="rId12"/>
    <p:sldId id="324" r:id="rId13"/>
  </p:sldIdLst>
  <p:sldSz cx="9144000" cy="5148263"/>
  <p:notesSz cx="6997700" cy="9283700"/>
  <p:defaultTextStyle>
    <a:defPPr>
      <a:defRPr lang="en-CA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999999"/>
    <a:srgbClr val="7F7F7F"/>
    <a:srgbClr val="C2C2C2"/>
    <a:srgbClr val="245895"/>
    <a:srgbClr val="4C565A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2" autoAdjust="0"/>
    <p:restoredTop sz="99840" autoAdjust="0"/>
  </p:normalViewPr>
  <p:slideViewPr>
    <p:cSldViewPr snapToGrid="0">
      <p:cViewPr varScale="1">
        <p:scale>
          <a:sx n="112" d="100"/>
          <a:sy n="112" d="100"/>
        </p:scale>
        <p:origin x="427" y="77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1554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EE7238C0-1334-473E-AC87-6A19EF5DA177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7C0DE36C-2C35-4DD4-92EC-AEE41069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65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41305008-D010-4E65-916D-B4525051DB1D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6913"/>
            <a:ext cx="6180138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454F605E-7947-4BE1-8C6F-AF126C733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10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9575" y="696913"/>
            <a:ext cx="6180138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Presentation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57538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979460"/>
            <a:ext cx="7772400" cy="1103540"/>
          </a:xfrm>
        </p:spPr>
        <p:txBody>
          <a:bodyPr anchor="ctr"/>
          <a:lstStyle>
            <a:lvl1pPr algn="ctr"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A" noProof="0" smtClean="0"/>
              <a:t>Cliquez pour modifier le style du titre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979460"/>
            <a:ext cx="7772400" cy="1103540"/>
          </a:xfrm>
        </p:spPr>
        <p:txBody>
          <a:bodyPr anchor="ctr"/>
          <a:lstStyle>
            <a:lvl1pPr algn="ctr">
              <a:defRPr smtClean="0"/>
            </a:lvl1pPr>
          </a:lstStyle>
          <a:p>
            <a:r>
              <a:rPr lang="fr-CA" noProof="0" smtClean="0"/>
              <a:t>Cliquez pour modifier le style du titre</a:t>
            </a:r>
          </a:p>
        </p:txBody>
      </p:sp>
      <p:pic>
        <p:nvPicPr>
          <p:cNvPr id="4" name="Picture 3" descr="B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3722" y="0"/>
            <a:ext cx="2936873" cy="13931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1" y="1979460"/>
            <a:ext cx="7243549" cy="1103540"/>
          </a:xfrm>
        </p:spPr>
        <p:txBody>
          <a:bodyPr anchor="ctr"/>
          <a:lstStyle>
            <a:lvl1pPr algn="ctr">
              <a:defRPr smtClean="0"/>
            </a:lvl1pPr>
          </a:lstStyle>
          <a:p>
            <a:r>
              <a:rPr lang="fr-CA" noProof="0" smtClean="0"/>
              <a:t>Cliquez pour modifier le style du titre</a:t>
            </a:r>
          </a:p>
        </p:txBody>
      </p:sp>
      <p:pic>
        <p:nvPicPr>
          <p:cNvPr id="4" name="Picture 4" descr="B02.jpg"/>
          <p:cNvPicPr>
            <a:picLocks noChangeAspect="1"/>
          </p:cNvPicPr>
          <p:nvPr userDrawn="1"/>
        </p:nvPicPr>
        <p:blipFill>
          <a:blip r:embed="rId2"/>
          <a:srcRect r="11883"/>
          <a:stretch>
            <a:fillRect/>
          </a:stretch>
        </p:blipFill>
        <p:spPr>
          <a:xfrm>
            <a:off x="8512431" y="213595"/>
            <a:ext cx="645299" cy="30687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smtClean="0"/>
              <a:t>Cliquez pour modifier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8597" y="1048721"/>
            <a:ext cx="7602967" cy="3434559"/>
          </a:xfrm>
        </p:spPr>
        <p:txBody>
          <a:bodyPr/>
          <a:lstStyle>
            <a:lvl1pPr marL="0" indent="0">
              <a:buNone/>
              <a:defRPr/>
            </a:lvl1pPr>
            <a:lvl2pPr marL="792162" indent="-457200">
              <a:buFont typeface="+mj-lt"/>
              <a:buAutoNum type="arabicPeriod"/>
              <a:defRPr sz="2000"/>
            </a:lvl2pPr>
            <a:lvl3pPr marL="1077913" indent="-354013" defTabSz="442913">
              <a:defRPr/>
            </a:lvl3pPr>
            <a:lvl4pPr marL="1433513" indent="-355600">
              <a:defRPr/>
            </a:lvl4pPr>
            <a:lvl5pPr marL="1787525" indent="-354013">
              <a:defRPr/>
            </a:lvl5pPr>
          </a:lstStyle>
          <a:p>
            <a:pPr lvl="0"/>
            <a:r>
              <a:rPr lang="fr-CA" noProof="0" dirty="0" smtClean="0"/>
              <a:t>Cliquez pour modifier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cxnSp>
        <p:nvCxnSpPr>
          <p:cNvPr id="6" name="Straight Connector 2"/>
          <p:cNvCxnSpPr/>
          <p:nvPr userDrawn="1"/>
        </p:nvCxnSpPr>
        <p:spPr>
          <a:xfrm>
            <a:off x="400051" y="800841"/>
            <a:ext cx="8297863" cy="1192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B0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23846"/>
            <a:ext cx="1047717" cy="267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7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smtClean="0"/>
              <a:t>Cliquez pour modifier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23900" indent="-388938">
              <a:defRPr/>
            </a:lvl2pPr>
            <a:lvl3pPr marL="1077913" indent="-354013" defTabSz="442913">
              <a:defRPr/>
            </a:lvl3pPr>
            <a:lvl4pPr marL="1433513" indent="-355600">
              <a:defRPr/>
            </a:lvl4pPr>
            <a:lvl5pPr marL="1787525" indent="-354013">
              <a:defRPr/>
            </a:lvl5pPr>
          </a:lstStyle>
          <a:p>
            <a:pPr lvl="0"/>
            <a:r>
              <a:rPr lang="fr-CA" noProof="0" dirty="0" smtClean="0"/>
              <a:t>Cliquez pour modifier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cxnSp>
        <p:nvCxnSpPr>
          <p:cNvPr id="6" name="Straight Connector 2"/>
          <p:cNvCxnSpPr/>
          <p:nvPr userDrawn="1"/>
        </p:nvCxnSpPr>
        <p:spPr>
          <a:xfrm>
            <a:off x="400051" y="800841"/>
            <a:ext cx="8297863" cy="1192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414" y="91763"/>
            <a:ext cx="8353425" cy="653067"/>
          </a:xfrm>
        </p:spPr>
        <p:txBody>
          <a:bodyPr/>
          <a:lstStyle/>
          <a:p>
            <a:r>
              <a:rPr lang="fr-CA" noProof="0" smtClean="0"/>
              <a:t>Cliquez pour modifier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0851" y="1048721"/>
            <a:ext cx="4043363" cy="3434559"/>
          </a:xfrm>
        </p:spPr>
        <p:txBody>
          <a:bodyPr/>
          <a:lstStyle>
            <a:lvl1pPr>
              <a:defRPr sz="2600"/>
            </a:lvl1pPr>
            <a:lvl2pPr marL="723900" indent="-376238">
              <a:defRPr sz="2000"/>
            </a:lvl2pPr>
            <a:lvl3pPr marL="1077913" indent="-354013">
              <a:defRPr sz="1800"/>
            </a:lvl3pPr>
            <a:lvl4pPr marL="1433513" indent="-355600">
              <a:tabLst/>
              <a:defRPr sz="1600"/>
            </a:lvl4pPr>
            <a:lvl5pPr marL="1787525" indent="-354013"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noProof="0" dirty="0" smtClean="0"/>
              <a:t>Cliquez pour modifier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048721"/>
            <a:ext cx="4044950" cy="3434559"/>
          </a:xfrm>
        </p:spPr>
        <p:txBody>
          <a:bodyPr/>
          <a:lstStyle>
            <a:lvl1pPr>
              <a:defRPr sz="2600"/>
            </a:lvl1pPr>
            <a:lvl2pPr marL="723900" indent="-376238">
              <a:defRPr sz="2000"/>
            </a:lvl2pPr>
            <a:lvl3pPr marL="1077913" indent="-354013">
              <a:defRPr sz="1800"/>
            </a:lvl3pPr>
            <a:lvl4pPr marL="1433513" indent="-355600">
              <a:defRPr sz="1600"/>
            </a:lvl4pPr>
            <a:lvl5pPr marL="1787525" indent="-3540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  <a:endParaRPr lang="fr-CA" noProof="0"/>
          </a:p>
        </p:txBody>
      </p:sp>
      <p:cxnSp>
        <p:nvCxnSpPr>
          <p:cNvPr id="7" name="Straight Connector 2"/>
          <p:cNvCxnSpPr/>
          <p:nvPr userDrawn="1"/>
        </p:nvCxnSpPr>
        <p:spPr>
          <a:xfrm>
            <a:off x="400051" y="800841"/>
            <a:ext cx="8297863" cy="1192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51482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9414" y="91763"/>
            <a:ext cx="8353425" cy="65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dirty="0" smtClean="0"/>
              <a:t>Cliquez</a:t>
            </a:r>
            <a:r>
              <a:rPr lang="fr-CA" dirty="0" smtClean="0"/>
              <a:t> pour modifier le style du titre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1" y="1048721"/>
            <a:ext cx="8240713" cy="343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Click to </a:t>
            </a:r>
            <a:r>
              <a:rPr lang="fr-CA" noProof="0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noProof="0" dirty="0" smtClean="0"/>
              <a:t>Second </a:t>
            </a:r>
            <a:r>
              <a:rPr lang="fr-CA" noProof="0" dirty="0" err="1" smtClean="0"/>
              <a:t>level</a:t>
            </a:r>
            <a:endParaRPr lang="fr-CA" noProof="0" dirty="0" smtClean="0"/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</a:t>
            </a:r>
          </a:p>
          <a:p>
            <a:pPr lvl="1"/>
            <a:endParaRPr lang="fr-CA" dirty="0" smtClean="0"/>
          </a:p>
        </p:txBody>
      </p:sp>
      <p:pic>
        <p:nvPicPr>
          <p:cNvPr id="5" name="Image 4" descr="bell_letstalk_rgb_smal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972" y="4459707"/>
            <a:ext cx="1218683" cy="688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4" r:id="rId2"/>
    <p:sldLayoutId id="2147484055" r:id="rId3"/>
    <p:sldLayoutId id="2147484058" r:id="rId4"/>
    <p:sldLayoutId id="2147484037" r:id="rId5"/>
    <p:sldLayoutId id="2147484040" r:id="rId6"/>
    <p:sldLayoutId id="2147484053" r:id="rId7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lnSpc>
          <a:spcPts val="3000"/>
        </a:lnSpc>
        <a:spcBef>
          <a:spcPts val="800"/>
        </a:spcBef>
        <a:spcAft>
          <a:spcPts val="110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368300" algn="l" defTabSz="457200" rtl="0" eaLnBrk="0" fontAlgn="base" hangingPunct="0">
        <a:lnSpc>
          <a:spcPts val="2200"/>
        </a:lnSpc>
        <a:spcBef>
          <a:spcPts val="0"/>
        </a:spcBef>
        <a:spcAft>
          <a:spcPts val="80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077913" indent="-3540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tabLst/>
        <a:defRPr sz="2000">
          <a:solidFill>
            <a:schemeClr val="tx1"/>
          </a:solidFill>
          <a:latin typeface="+mn-lt"/>
        </a:defRPr>
      </a:lvl3pPr>
      <a:lvl4pPr marL="1433513" indent="-355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787525" indent="-354013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h.ca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80870" y="1"/>
            <a:ext cx="8822453" cy="50141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4" name="Image 3" descr="bell_letstalk_rgb_1920x10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59" y="222891"/>
            <a:ext cx="8405882" cy="47283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 </a:t>
            </a:r>
            <a:r>
              <a:rPr lang="fr-FR" dirty="0" err="1"/>
              <a:t>Let’s</a:t>
            </a:r>
            <a:r>
              <a:rPr lang="fr-FR" dirty="0"/>
              <a:t> Talk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err="1"/>
              <a:t>Treat</a:t>
            </a:r>
            <a:r>
              <a:rPr lang="fr-FR" dirty="0"/>
              <a:t> </a:t>
            </a:r>
            <a:r>
              <a:rPr lang="fr-FR" dirty="0" err="1"/>
              <a:t>everyone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respect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Be warm, </a:t>
            </a:r>
            <a:r>
              <a:rPr lang="fr-FR" dirty="0" err="1"/>
              <a:t>caring</a:t>
            </a:r>
            <a:r>
              <a:rPr lang="fr-FR" dirty="0"/>
              <a:t> and non-</a:t>
            </a:r>
            <a:r>
              <a:rPr lang="fr-FR" dirty="0" err="1"/>
              <a:t>judgmental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Challenge stigma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Watch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 err="1"/>
              <a:t>Learn</a:t>
            </a:r>
            <a:r>
              <a:rPr lang="fr-FR" dirty="0"/>
              <a:t> the </a:t>
            </a:r>
            <a:r>
              <a:rPr lang="fr-FR" dirty="0" err="1"/>
              <a:t>facts</a:t>
            </a:r>
            <a:r>
              <a:rPr lang="fr-FR" dirty="0"/>
              <a:t> about mental </a:t>
            </a:r>
            <a:r>
              <a:rPr lang="fr-FR" dirty="0" err="1"/>
              <a:t>health</a:t>
            </a:r>
            <a:r>
              <a:rPr lang="fr-FR" dirty="0"/>
              <a:t> and mental </a:t>
            </a:r>
            <a:r>
              <a:rPr lang="fr-FR" dirty="0" err="1"/>
              <a:t>illness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Help </a:t>
            </a:r>
            <a:r>
              <a:rPr lang="fr-FR" dirty="0" err="1"/>
              <a:t>raise</a:t>
            </a:r>
            <a:r>
              <a:rPr lang="fr-FR" dirty="0"/>
              <a:t> </a:t>
            </a:r>
            <a:r>
              <a:rPr lang="fr-FR" dirty="0" err="1"/>
              <a:t>awareness</a:t>
            </a:r>
            <a:r>
              <a:rPr lang="fr-FR" dirty="0"/>
              <a:t> about mental </a:t>
            </a:r>
            <a:r>
              <a:rPr lang="fr-FR" dirty="0" err="1"/>
              <a:t>health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34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Let’s keep talking…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and information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or groups</a:t>
            </a:r>
          </a:p>
          <a:p>
            <a:pPr lvl="1"/>
            <a:r>
              <a:rPr lang="fr-FR" dirty="0" smtClean="0"/>
              <a:t>Support a mental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organization</a:t>
            </a:r>
            <a:r>
              <a:rPr lang="fr-FR" dirty="0" smtClean="0"/>
              <a:t> as a </a:t>
            </a:r>
            <a:r>
              <a:rPr lang="fr-FR" dirty="0" err="1" smtClean="0"/>
              <a:t>volunteer</a:t>
            </a:r>
            <a:r>
              <a:rPr lang="fr-FR" dirty="0" smtClean="0"/>
              <a:t> or </a:t>
            </a:r>
            <a:r>
              <a:rPr lang="fr-FR" dirty="0" err="1" smtClean="0"/>
              <a:t>donor</a:t>
            </a:r>
            <a:endParaRPr lang="fr-FR" dirty="0" smtClean="0"/>
          </a:p>
          <a:p>
            <a:pPr lvl="1"/>
            <a:r>
              <a:rPr lang="fr-FR" dirty="0" err="1"/>
              <a:t>Learn</a:t>
            </a:r>
            <a:r>
              <a:rPr lang="fr-FR" dirty="0"/>
              <a:t> more about mental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www.camh.ca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140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being</a:t>
            </a:r>
            <a:r>
              <a:rPr lang="fr-FR" dirty="0"/>
              <a:t> part </a:t>
            </a:r>
            <a:br>
              <a:rPr lang="fr-FR" dirty="0"/>
            </a:br>
            <a:r>
              <a:rPr lang="fr-FR" dirty="0"/>
              <a:t>of </a:t>
            </a:r>
            <a:r>
              <a:rPr lang="fr-FR" dirty="0" err="1"/>
              <a:t>this</a:t>
            </a:r>
            <a:r>
              <a:rPr lang="fr-FR" dirty="0"/>
              <a:t> conversation.</a:t>
            </a:r>
          </a:p>
        </p:txBody>
      </p:sp>
    </p:spTree>
    <p:extLst>
      <p:ext uri="{BB962C8B-B14F-4D97-AF65-F5344CB8AC3E}">
        <p14:creationId xmlns:p14="http://schemas.microsoft.com/office/powerpoint/2010/main" val="4251616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Bell </a:t>
            </a:r>
            <a:r>
              <a:rPr lang="fr-CA" dirty="0" err="1"/>
              <a:t>Let’s</a:t>
            </a:r>
            <a:r>
              <a:rPr lang="fr-CA" dirty="0"/>
              <a:t> Talk</a:t>
            </a:r>
            <a:br>
              <a:rPr lang="fr-CA" dirty="0"/>
            </a:br>
            <a:r>
              <a:rPr lang="fr-CA" dirty="0" err="1"/>
              <a:t>Starting</a:t>
            </a:r>
            <a:r>
              <a:rPr lang="fr-CA" dirty="0"/>
              <a:t> a Conversation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Welcome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Ground</a:t>
            </a:r>
            <a:r>
              <a:rPr lang="fr-FR" dirty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:</a:t>
            </a:r>
          </a:p>
          <a:p>
            <a:pPr lvl="1"/>
            <a:r>
              <a:rPr lang="fr-FR" dirty="0"/>
              <a:t>Respect the </a:t>
            </a:r>
            <a:r>
              <a:rPr lang="fr-FR" dirty="0" err="1"/>
              <a:t>privacy</a:t>
            </a:r>
            <a:r>
              <a:rPr lang="fr-FR" dirty="0"/>
              <a:t> of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by not sharing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individuals</a:t>
            </a:r>
            <a:r>
              <a:rPr lang="fr-FR" dirty="0"/>
              <a:t> </a:t>
            </a:r>
            <a:r>
              <a:rPr lang="fr-FR" dirty="0" err="1"/>
              <a:t>say</a:t>
            </a:r>
            <a:r>
              <a:rPr lang="fr-FR" dirty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outside</a:t>
            </a:r>
            <a:r>
              <a:rPr lang="fr-FR" dirty="0" smtClean="0"/>
              <a:t> </a:t>
            </a:r>
            <a:r>
              <a:rPr lang="fr-FR" dirty="0"/>
              <a:t>of the group.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okay</a:t>
            </a:r>
            <a:r>
              <a:rPr lang="fr-FR" dirty="0"/>
              <a:t> to </a:t>
            </a:r>
            <a:r>
              <a:rPr lang="fr-FR" dirty="0" err="1"/>
              <a:t>share</a:t>
            </a:r>
            <a:r>
              <a:rPr lang="fr-FR" dirty="0"/>
              <a:t> the main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discuss</a:t>
            </a:r>
            <a:r>
              <a:rPr lang="fr-FR" dirty="0"/>
              <a:t> </a:t>
            </a:r>
            <a:r>
              <a:rPr lang="fr-FR" dirty="0" err="1"/>
              <a:t>today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 err="1"/>
              <a:t>Listen</a:t>
            </a:r>
            <a:r>
              <a:rPr lang="fr-FR" dirty="0"/>
              <a:t> to and respect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other’s</a:t>
            </a:r>
            <a:r>
              <a:rPr lang="fr-FR" dirty="0"/>
              <a:t> opinions and perspectives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/>
              <a:t>One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a time</a:t>
            </a:r>
            <a:r>
              <a:rPr lang="fr-FR" dirty="0" smtClean="0"/>
              <a:t>.</a:t>
            </a:r>
            <a:endParaRPr lang="fr-FR" dirty="0"/>
          </a:p>
          <a:p>
            <a:pPr lvl="1"/>
            <a:r>
              <a:rPr lang="fr-FR" dirty="0" err="1"/>
              <a:t>Anything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7307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mental </a:t>
            </a:r>
            <a:r>
              <a:rPr lang="fr-FR" dirty="0" err="1"/>
              <a:t>health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Mental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involves</a:t>
            </a:r>
            <a:r>
              <a:rPr lang="fr-FR" dirty="0"/>
              <a:t> </a:t>
            </a:r>
            <a:r>
              <a:rPr lang="fr-FR" dirty="0" err="1"/>
              <a:t>finding</a:t>
            </a:r>
            <a:r>
              <a:rPr lang="fr-FR" dirty="0"/>
              <a:t> a balance in all aspects of life </a:t>
            </a:r>
            <a:r>
              <a:rPr lang="fr-FR" dirty="0" err="1"/>
              <a:t>including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 err="1" smtClean="0"/>
              <a:t>physically</a:t>
            </a:r>
            <a:endParaRPr lang="fr-FR" dirty="0"/>
          </a:p>
          <a:p>
            <a:pPr lvl="1"/>
            <a:r>
              <a:rPr lang="fr-FR" dirty="0" err="1" smtClean="0"/>
              <a:t>mentally</a:t>
            </a:r>
            <a:endParaRPr lang="fr-FR" dirty="0"/>
          </a:p>
          <a:p>
            <a:pPr lvl="1"/>
            <a:r>
              <a:rPr lang="fr-FR" dirty="0" err="1" smtClean="0"/>
              <a:t>emotionally</a:t>
            </a:r>
            <a:endParaRPr lang="fr-FR" dirty="0"/>
          </a:p>
          <a:p>
            <a:pPr lvl="1"/>
            <a:r>
              <a:rPr lang="fr-FR" dirty="0" err="1" smtClean="0"/>
              <a:t>spiritually</a:t>
            </a:r>
            <a:endParaRPr lang="fr-FR" dirty="0"/>
          </a:p>
          <a:p>
            <a:r>
              <a:rPr lang="fr-FR" dirty="0"/>
              <a:t>How do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/>
              <a:t> balance in </a:t>
            </a:r>
            <a:r>
              <a:rPr lang="fr-FR" dirty="0" err="1"/>
              <a:t>your</a:t>
            </a:r>
            <a:r>
              <a:rPr lang="fr-FR" dirty="0"/>
              <a:t> life?</a:t>
            </a:r>
          </a:p>
        </p:txBody>
      </p:sp>
    </p:spTree>
    <p:extLst>
      <p:ext uri="{BB962C8B-B14F-4D97-AF65-F5344CB8AC3E}">
        <p14:creationId xmlns:p14="http://schemas.microsoft.com/office/powerpoint/2010/main" val="4058762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Activity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err="1"/>
              <a:t>Let’s</a:t>
            </a:r>
            <a:r>
              <a:rPr lang="fr-FR" dirty="0"/>
              <a:t> Talk… </a:t>
            </a:r>
            <a:br>
              <a:rPr lang="fr-FR" dirty="0"/>
            </a:br>
            <a:r>
              <a:rPr lang="fr-FR" dirty="0" err="1"/>
              <a:t>True</a:t>
            </a:r>
            <a:r>
              <a:rPr lang="fr-FR" dirty="0"/>
              <a:t> or False? </a:t>
            </a:r>
          </a:p>
        </p:txBody>
      </p:sp>
    </p:spTree>
    <p:extLst>
      <p:ext uri="{BB962C8B-B14F-4D97-AF65-F5344CB8AC3E}">
        <p14:creationId xmlns:p14="http://schemas.microsoft.com/office/powerpoint/2010/main" val="256396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1" y="1979460"/>
            <a:ext cx="7543799" cy="1103540"/>
          </a:xfrm>
        </p:spPr>
        <p:txBody>
          <a:bodyPr/>
          <a:lstStyle/>
          <a:p>
            <a:r>
              <a:rPr lang="fr-FR" dirty="0"/>
              <a:t>One in five </a:t>
            </a:r>
            <a:r>
              <a:rPr lang="fr-FR" dirty="0" err="1"/>
              <a:t>Canadians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a </a:t>
            </a:r>
            <a:r>
              <a:rPr lang="fr-FR" dirty="0" err="1"/>
              <a:t>form</a:t>
            </a:r>
            <a:r>
              <a:rPr lang="fr-FR" dirty="0"/>
              <a:t> of mental </a:t>
            </a:r>
            <a:r>
              <a:rPr lang="fr-FR" dirty="0" err="1"/>
              <a:t>illness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point in </a:t>
            </a:r>
            <a:r>
              <a:rPr lang="fr-FR" dirty="0" err="1"/>
              <a:t>their</a:t>
            </a:r>
            <a:r>
              <a:rPr lang="fr-FR" dirty="0"/>
              <a:t> life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13954" y="3222669"/>
            <a:ext cx="4423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/>
              <a:t>-Canadian Institute of </a:t>
            </a:r>
            <a:r>
              <a:rPr lang="fr-FR" sz="1400" dirty="0" err="1"/>
              <a:t>Health</a:t>
            </a:r>
            <a:r>
              <a:rPr lang="fr-FR" sz="1400" dirty="0"/>
              <a:t> </a:t>
            </a:r>
            <a:r>
              <a:rPr lang="fr-FR" sz="1400" dirty="0" err="1"/>
              <a:t>Research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255209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How stigma </a:t>
            </a:r>
            <a:r>
              <a:rPr lang="fr-FR" dirty="0" err="1"/>
              <a:t>feels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009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Stigma </a:t>
            </a:r>
            <a:r>
              <a:rPr lang="fr-FR" dirty="0" err="1" smtClean="0"/>
              <a:t>is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Negative</a:t>
            </a:r>
            <a:r>
              <a:rPr lang="fr-FR" dirty="0"/>
              <a:t> attitudes (</a:t>
            </a:r>
            <a:r>
              <a:rPr lang="fr-FR" dirty="0" err="1"/>
              <a:t>prejudice</a:t>
            </a:r>
            <a:r>
              <a:rPr lang="fr-FR" dirty="0"/>
              <a:t>) +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responses</a:t>
            </a:r>
            <a:r>
              <a:rPr lang="fr-FR" dirty="0"/>
              <a:t> (discrimination) = </a:t>
            </a:r>
            <a:r>
              <a:rPr lang="fr-FR" dirty="0" smtClean="0"/>
              <a:t>stigma</a:t>
            </a:r>
            <a:endParaRPr lang="fr-FR" dirty="0"/>
          </a:p>
          <a:p>
            <a:r>
              <a:rPr lang="fr-FR" dirty="0"/>
              <a:t>Stigma </a:t>
            </a:r>
            <a:r>
              <a:rPr lang="fr-FR" dirty="0" err="1"/>
              <a:t>means</a:t>
            </a:r>
            <a:r>
              <a:rPr lang="fr-FR" dirty="0"/>
              <a:t> </a:t>
            </a:r>
            <a:r>
              <a:rPr lang="fr-FR" dirty="0" err="1"/>
              <a:t>thinking</a:t>
            </a:r>
            <a:r>
              <a:rPr lang="fr-FR" dirty="0"/>
              <a:t> </a:t>
            </a:r>
            <a:r>
              <a:rPr lang="fr-FR" dirty="0" err="1"/>
              <a:t>less</a:t>
            </a:r>
            <a:r>
              <a:rPr lang="fr-FR" dirty="0"/>
              <a:t> of a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of </a:t>
            </a:r>
            <a:r>
              <a:rPr lang="fr-FR" dirty="0" err="1"/>
              <a:t>his</a:t>
            </a:r>
            <a:r>
              <a:rPr lang="fr-FR" dirty="0"/>
              <a:t> or </a:t>
            </a:r>
            <a:r>
              <a:rPr lang="fr-FR" dirty="0" err="1"/>
              <a:t>her</a:t>
            </a:r>
            <a:r>
              <a:rPr lang="fr-FR" dirty="0"/>
              <a:t> condition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Stigma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a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feel</a:t>
            </a:r>
            <a:r>
              <a:rPr lang="fr-FR" dirty="0"/>
              <a:t> </a:t>
            </a:r>
            <a:r>
              <a:rPr lang="fr-FR" dirty="0" err="1"/>
              <a:t>unwanted</a:t>
            </a:r>
            <a:r>
              <a:rPr lang="fr-FR" dirty="0"/>
              <a:t> and </a:t>
            </a:r>
            <a:r>
              <a:rPr lang="fr-FR" dirty="0" err="1"/>
              <a:t>shamed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41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Stigma makes everything worse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Stigma…</a:t>
            </a:r>
          </a:p>
          <a:p>
            <a:pPr lvl="1"/>
            <a:r>
              <a:rPr lang="fr-FR" smtClean="0"/>
              <a:t>is often harder to deal with than the illness itself</a:t>
            </a:r>
          </a:p>
          <a:p>
            <a:pPr lvl="1"/>
            <a:r>
              <a:rPr lang="fr-FR" smtClean="0"/>
              <a:t>stops people from getting help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665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t's Talk_en_16_9">
  <a:themeElements>
    <a:clrScheme name="2_2008 09 29  Presentation_template_R3_En 1">
      <a:dk1>
        <a:srgbClr val="000000"/>
      </a:dk1>
      <a:lt1>
        <a:srgbClr val="FFFFFF"/>
      </a:lt1>
      <a:dk2>
        <a:srgbClr val="0066A4"/>
      </a:dk2>
      <a:lt2>
        <a:srgbClr val="0066A4"/>
      </a:lt2>
      <a:accent1>
        <a:srgbClr val="0066A4"/>
      </a:accent1>
      <a:accent2>
        <a:srgbClr val="0066A4"/>
      </a:accent2>
      <a:accent3>
        <a:srgbClr val="FFFFFF"/>
      </a:accent3>
      <a:accent4>
        <a:srgbClr val="000000"/>
      </a:accent4>
      <a:accent5>
        <a:srgbClr val="AAB8CF"/>
      </a:accent5>
      <a:accent6>
        <a:srgbClr val="005C94"/>
      </a:accent6>
      <a:hlink>
        <a:srgbClr val="0066A4"/>
      </a:hlink>
      <a:folHlink>
        <a:srgbClr val="0066A4"/>
      </a:folHlink>
    </a:clrScheme>
    <a:fontScheme name="2_2008 09 29  Presentation_template_R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2_2008 09 29  Presentation_template_R3_En 1">
        <a:dk1>
          <a:srgbClr val="000000"/>
        </a:dk1>
        <a:lt1>
          <a:srgbClr val="FFFFFF"/>
        </a:lt1>
        <a:dk2>
          <a:srgbClr val="0066A4"/>
        </a:dk2>
        <a:lt2>
          <a:srgbClr val="0066A4"/>
        </a:lt2>
        <a:accent1>
          <a:srgbClr val="0066A4"/>
        </a:accent1>
        <a:accent2>
          <a:srgbClr val="0066A4"/>
        </a:accent2>
        <a:accent3>
          <a:srgbClr val="FFFFFF"/>
        </a:accent3>
        <a:accent4>
          <a:srgbClr val="000000"/>
        </a:accent4>
        <a:accent5>
          <a:srgbClr val="AAB8CF"/>
        </a:accent5>
        <a:accent6>
          <a:srgbClr val="005C94"/>
        </a:accent6>
        <a:hlink>
          <a:srgbClr val="0066A4"/>
        </a:hlink>
        <a:folHlink>
          <a:srgbClr val="0066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263</Words>
  <Application>Microsoft Office PowerPoint</Application>
  <PresentationFormat>Custom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Let's Talk_en_16_9</vt:lpstr>
      <vt:lpstr>PowerPoint Presentation</vt:lpstr>
      <vt:lpstr>Bell Let’s Talk Starting a Conversation</vt:lpstr>
      <vt:lpstr>Welcome</vt:lpstr>
      <vt:lpstr>What is mental health?</vt:lpstr>
      <vt:lpstr>Activity: Let’s Talk…  True or False? </vt:lpstr>
      <vt:lpstr>One in five Canadians will experience a form of mental illness at some point in their life.</vt:lpstr>
      <vt:lpstr>How stigma feels</vt:lpstr>
      <vt:lpstr>Stigma is…</vt:lpstr>
      <vt:lpstr>Stigma makes everything worse</vt:lpstr>
      <vt:lpstr>So Let’s Talk</vt:lpstr>
      <vt:lpstr>Let’s keep talking…</vt:lpstr>
      <vt:lpstr>Thank you for being part  of this conversation.</vt:lpstr>
    </vt:vector>
  </TitlesOfParts>
  <Company>Zulu Alpha Kilo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Zulualphakilo User 3</dc:creator>
  <dc:description>Révision du 5 octobre 2010</dc:description>
  <cp:lastModifiedBy>Brown, Dana</cp:lastModifiedBy>
  <cp:revision>52</cp:revision>
  <dcterms:created xsi:type="dcterms:W3CDTF">2011-03-25T20:10:21Z</dcterms:created>
  <dcterms:modified xsi:type="dcterms:W3CDTF">2017-11-17T17:03:10Z</dcterms:modified>
</cp:coreProperties>
</file>